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708" r:id="rId2"/>
  </p:sldMasterIdLst>
  <p:notesMasterIdLst>
    <p:notesMasterId r:id="rId23"/>
  </p:notesMasterIdLst>
  <p:handoutMasterIdLst>
    <p:handoutMasterId r:id="rId24"/>
  </p:handoutMasterIdLst>
  <p:sldIdLst>
    <p:sldId id="312" r:id="rId3"/>
    <p:sldId id="324" r:id="rId4"/>
    <p:sldId id="289" r:id="rId5"/>
    <p:sldId id="261" r:id="rId6"/>
    <p:sldId id="260" r:id="rId7"/>
    <p:sldId id="267" r:id="rId8"/>
    <p:sldId id="279" r:id="rId9"/>
    <p:sldId id="266" r:id="rId10"/>
    <p:sldId id="307" r:id="rId11"/>
    <p:sldId id="265" r:id="rId12"/>
    <p:sldId id="315" r:id="rId13"/>
    <p:sldId id="282" r:id="rId14"/>
    <p:sldId id="302" r:id="rId15"/>
    <p:sldId id="309" r:id="rId16"/>
    <p:sldId id="311" r:id="rId17"/>
    <p:sldId id="319" r:id="rId18"/>
    <p:sldId id="320" r:id="rId19"/>
    <p:sldId id="321" r:id="rId20"/>
    <p:sldId id="322" r:id="rId21"/>
    <p:sldId id="323" r:id="rId2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8271" autoAdjust="0"/>
  </p:normalViewPr>
  <p:slideViewPr>
    <p:cSldViewPr>
      <p:cViewPr varScale="1">
        <p:scale>
          <a:sx n="55" d="100"/>
          <a:sy n="55" d="100"/>
        </p:scale>
        <p:origin x="112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B598E3-58B7-4F20-AB10-20520D392A85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1FB39B-F4F9-4C72-80B8-9DC75E625029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7626498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2D4903-3BC7-427D-9E0A-D6216DA2E844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89F428-F7BD-4DF7-85C7-0D7F66FBBE31}" type="slidenum">
              <a:rPr lang="en-NZ" smtClean="0"/>
              <a:t>‹#›</a:t>
            </a:fld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3878874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A3C55E9-A439-43C6-BB14-2846229890AB}" type="datetimeFigureOut">
              <a:rPr lang="en-NZ" smtClean="0"/>
              <a:t>29/05/2019</a:t>
            </a:fld>
            <a:endParaRPr lang="en-NZ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NZ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6B4A9F0-47F4-4CD6-AA02-AC3690C237A5}" type="slidenum">
              <a:rPr lang="en-NZ" smtClean="0"/>
              <a:t>‹#›</a:t>
            </a:fld>
            <a:endParaRPr lang="en-N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	Lake Tarawera Needs Help!</a:t>
            </a:r>
            <a:endParaRPr lang="en-NZ" dirty="0"/>
          </a:p>
        </p:txBody>
      </p:sp>
      <p:sp>
        <p:nvSpPr>
          <p:cNvPr id="2" name="toilet"/>
          <p:cNvSpPr>
            <a:spLocks noEditPoints="1" noChangeArrowheads="1"/>
          </p:cNvSpPr>
          <p:nvPr/>
        </p:nvSpPr>
        <p:spPr bwMode="auto">
          <a:xfrm>
            <a:off x="4233863" y="2976563"/>
            <a:ext cx="676275" cy="904875"/>
          </a:xfrm>
          <a:custGeom>
            <a:avLst/>
            <a:gdLst>
              <a:gd name="T0" fmla="*/ 0 w 21600"/>
              <a:gd name="T1" fmla="*/ 0 h 21600"/>
              <a:gd name="T2" fmla="*/ 10800 w 21600"/>
              <a:gd name="T3" fmla="*/ 0 h 21600"/>
              <a:gd name="T4" fmla="*/ 21600 w 21600"/>
              <a:gd name="T5" fmla="*/ 0 h 21600"/>
              <a:gd name="T6" fmla="*/ 10800 w 21600"/>
              <a:gd name="T7" fmla="*/ 21600 h 21600"/>
              <a:gd name="T8" fmla="*/ 931 w 21600"/>
              <a:gd name="T9" fmla="*/ 538 h 21600"/>
              <a:gd name="T10" fmla="*/ 20729 w 21600"/>
              <a:gd name="T11" fmla="*/ 6606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 extrusionOk="0">
                <a:moveTo>
                  <a:pt x="21600" y="7298"/>
                </a:moveTo>
                <a:lnTo>
                  <a:pt x="21600" y="0"/>
                </a:lnTo>
                <a:lnTo>
                  <a:pt x="10679" y="0"/>
                </a:lnTo>
                <a:lnTo>
                  <a:pt x="0" y="0"/>
                </a:lnTo>
                <a:lnTo>
                  <a:pt x="0" y="7298"/>
                </a:lnTo>
                <a:lnTo>
                  <a:pt x="6033" y="7298"/>
                </a:lnTo>
                <a:lnTo>
                  <a:pt x="6206" y="7616"/>
                </a:lnTo>
                <a:lnTo>
                  <a:pt x="6310" y="7935"/>
                </a:lnTo>
                <a:lnTo>
                  <a:pt x="6345" y="8302"/>
                </a:lnTo>
                <a:lnTo>
                  <a:pt x="6310" y="8620"/>
                </a:lnTo>
                <a:lnTo>
                  <a:pt x="6206" y="8963"/>
                </a:lnTo>
                <a:lnTo>
                  <a:pt x="6102" y="9331"/>
                </a:lnTo>
                <a:lnTo>
                  <a:pt x="5894" y="9722"/>
                </a:lnTo>
                <a:lnTo>
                  <a:pt x="5513" y="10163"/>
                </a:lnTo>
                <a:lnTo>
                  <a:pt x="4577" y="11339"/>
                </a:lnTo>
                <a:lnTo>
                  <a:pt x="3848" y="12539"/>
                </a:lnTo>
                <a:lnTo>
                  <a:pt x="3363" y="13641"/>
                </a:lnTo>
                <a:lnTo>
                  <a:pt x="3086" y="14718"/>
                </a:lnTo>
                <a:lnTo>
                  <a:pt x="3051" y="15649"/>
                </a:lnTo>
                <a:lnTo>
                  <a:pt x="3086" y="16580"/>
                </a:lnTo>
                <a:lnTo>
                  <a:pt x="3467" y="17510"/>
                </a:lnTo>
                <a:lnTo>
                  <a:pt x="3952" y="18294"/>
                </a:lnTo>
                <a:lnTo>
                  <a:pt x="4577" y="19029"/>
                </a:lnTo>
                <a:lnTo>
                  <a:pt x="5270" y="19616"/>
                </a:lnTo>
                <a:lnTo>
                  <a:pt x="6137" y="20229"/>
                </a:lnTo>
                <a:lnTo>
                  <a:pt x="6969" y="20718"/>
                </a:lnTo>
                <a:lnTo>
                  <a:pt x="7905" y="21061"/>
                </a:lnTo>
                <a:lnTo>
                  <a:pt x="8876" y="21331"/>
                </a:lnTo>
                <a:lnTo>
                  <a:pt x="9812" y="21600"/>
                </a:lnTo>
                <a:lnTo>
                  <a:pt x="10817" y="21600"/>
                </a:lnTo>
                <a:lnTo>
                  <a:pt x="11753" y="21600"/>
                </a:lnTo>
                <a:lnTo>
                  <a:pt x="12690" y="21331"/>
                </a:lnTo>
                <a:lnTo>
                  <a:pt x="13695" y="21061"/>
                </a:lnTo>
                <a:lnTo>
                  <a:pt x="14492" y="20718"/>
                </a:lnTo>
                <a:lnTo>
                  <a:pt x="15359" y="20229"/>
                </a:lnTo>
                <a:lnTo>
                  <a:pt x="16157" y="19616"/>
                </a:lnTo>
                <a:lnTo>
                  <a:pt x="16781" y="19029"/>
                </a:lnTo>
                <a:lnTo>
                  <a:pt x="17335" y="18294"/>
                </a:lnTo>
                <a:lnTo>
                  <a:pt x="17717" y="17510"/>
                </a:lnTo>
                <a:lnTo>
                  <a:pt x="18098" y="16580"/>
                </a:lnTo>
                <a:lnTo>
                  <a:pt x="18237" y="15649"/>
                </a:lnTo>
                <a:lnTo>
                  <a:pt x="18098" y="14718"/>
                </a:lnTo>
                <a:lnTo>
                  <a:pt x="17856" y="13641"/>
                </a:lnTo>
                <a:lnTo>
                  <a:pt x="17231" y="12539"/>
                </a:lnTo>
                <a:lnTo>
                  <a:pt x="16538" y="11339"/>
                </a:lnTo>
                <a:lnTo>
                  <a:pt x="15533" y="10163"/>
                </a:lnTo>
                <a:lnTo>
                  <a:pt x="15221" y="9722"/>
                </a:lnTo>
                <a:lnTo>
                  <a:pt x="14978" y="9404"/>
                </a:lnTo>
                <a:lnTo>
                  <a:pt x="14804" y="9012"/>
                </a:lnTo>
                <a:lnTo>
                  <a:pt x="14735" y="8620"/>
                </a:lnTo>
                <a:lnTo>
                  <a:pt x="14700" y="8302"/>
                </a:lnTo>
                <a:lnTo>
                  <a:pt x="14735" y="7959"/>
                </a:lnTo>
                <a:lnTo>
                  <a:pt x="14874" y="7616"/>
                </a:lnTo>
                <a:lnTo>
                  <a:pt x="14978" y="7298"/>
                </a:lnTo>
                <a:lnTo>
                  <a:pt x="21600" y="7298"/>
                </a:lnTo>
                <a:close/>
              </a:path>
              <a:path w="21600" h="21600" extrusionOk="0">
                <a:moveTo>
                  <a:pt x="21600" y="7298"/>
                </a:moveTo>
                <a:lnTo>
                  <a:pt x="6033" y="7298"/>
                </a:lnTo>
                <a:lnTo>
                  <a:pt x="11164" y="7298"/>
                </a:lnTo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NZ" dirty="0"/>
          </a:p>
        </p:txBody>
      </p:sp>
      <p:pic>
        <p:nvPicPr>
          <p:cNvPr id="1027" name="Picture 3" descr="C:\Users\Glenn\AppData\Local\Microsoft\Windows\INetCache\IE\3VE741FY\toil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550" y="2667000"/>
            <a:ext cx="11049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Glenn\AppData\Local\Microsoft\Windows\INetCache\IE\3VE741FY\toilet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1221828"/>
            <a:ext cx="3505200" cy="4834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1841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676400"/>
            <a:ext cx="7848600" cy="4819709"/>
          </a:xfrm>
        </p:spPr>
        <p:txBody>
          <a:bodyPr>
            <a:normAutofit/>
          </a:bodyPr>
          <a:lstStyle/>
          <a:p>
            <a:pPr marL="457200" indent="-457200"/>
            <a:r>
              <a:rPr lang="en-NZ" sz="2800" dirty="0" smtClean="0"/>
              <a:t>Reticulate </a:t>
            </a:r>
            <a:r>
              <a:rPr lang="en-NZ" sz="2800" dirty="0"/>
              <a:t>the community with STEPS and treat connected to the Rotorua Plant via the Okareka </a:t>
            </a:r>
            <a:r>
              <a:rPr lang="en-NZ" sz="2800" dirty="0" smtClean="0"/>
              <a:t>connections</a:t>
            </a:r>
          </a:p>
          <a:p>
            <a:pPr marL="457200" indent="-457200"/>
            <a:endParaRPr lang="en-NZ" sz="2800" dirty="0" smtClean="0"/>
          </a:p>
          <a:p>
            <a:pPr marL="457200" indent="-457200"/>
            <a:r>
              <a:rPr lang="en-NZ" sz="2800" dirty="0" smtClean="0"/>
              <a:t>Cost for LPGP per property $20k to $25k</a:t>
            </a:r>
          </a:p>
          <a:p>
            <a:pPr marL="457200" indent="-457200"/>
            <a:endParaRPr lang="en-NZ" sz="2800" dirty="0" smtClean="0"/>
          </a:p>
          <a:p>
            <a:pPr marL="457200" indent="-457200"/>
            <a:r>
              <a:rPr lang="en-NZ" sz="2800" dirty="0" smtClean="0"/>
              <a:t>Cost for Local Treatment Plant $50k </a:t>
            </a:r>
          </a:p>
          <a:p>
            <a:pPr marL="342900" lvl="0" indent="-342900">
              <a:buFont typeface="+mj-lt"/>
              <a:buAutoNum type="arabicPeriod"/>
            </a:pPr>
            <a:endParaRPr lang="en-NZ" sz="2800" dirty="0"/>
          </a:p>
          <a:p>
            <a:pPr marL="457200" indent="-457200"/>
            <a:r>
              <a:rPr lang="en-NZ" sz="2800" dirty="0"/>
              <a:t>Do nothing and proceed </a:t>
            </a:r>
            <a:r>
              <a:rPr lang="en-NZ" sz="2800" dirty="0" smtClean="0"/>
              <a:t>the implementation of OSET</a:t>
            </a:r>
            <a:endParaRPr lang="en-NZ" sz="2800" dirty="0"/>
          </a:p>
          <a:p>
            <a:pPr marL="2057400" lvl="8" indent="0">
              <a:buNone/>
            </a:pP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Lake </a:t>
            </a:r>
            <a:r>
              <a:rPr lang="en-NZ" dirty="0" smtClean="0"/>
              <a:t>Tarawera Sewerage Options</a:t>
            </a:r>
            <a:endParaRPr lang="en-NZ" dirty="0"/>
          </a:p>
        </p:txBody>
      </p:sp>
      <p:pic>
        <p:nvPicPr>
          <p:cNvPr id="4098" name="Picture 2" descr="C:\Users\Glenn\AppData\Local\Microsoft\Windows\INetCache\IE\NLXKH3PP\4369276799_50d039b4a3_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0272" y="4800600"/>
            <a:ext cx="2177527" cy="1412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Glenn\AppData\Local\Microsoft\Windows\INetCache\IE\NLXKH3PP\4369276799_50d039b4a3_s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3362" y="7219203"/>
            <a:ext cx="2179079" cy="141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714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	Lake </a:t>
            </a:r>
            <a:r>
              <a:rPr lang="en-NZ" dirty="0"/>
              <a:t>Tarawera Sewerage</a:t>
            </a: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06" y="1481138"/>
            <a:ext cx="7943187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3341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828800"/>
            <a:ext cx="7696200" cy="4178491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NZ" sz="3200" dirty="0" smtClean="0"/>
              <a:t>Funds secured</a:t>
            </a:r>
          </a:p>
          <a:p>
            <a:r>
              <a:rPr lang="en-NZ" sz="3200" dirty="0" smtClean="0"/>
              <a:t>Government Freshwater </a:t>
            </a:r>
            <a:r>
              <a:rPr lang="en-NZ" sz="3200" dirty="0" smtClean="0"/>
              <a:t>fund </a:t>
            </a:r>
            <a:r>
              <a:rPr lang="en-NZ" sz="3200" dirty="0" smtClean="0"/>
              <a:t>$6.5m</a:t>
            </a:r>
          </a:p>
          <a:p>
            <a:r>
              <a:rPr lang="en-NZ" sz="3200" dirty="0" smtClean="0"/>
              <a:t>RLC </a:t>
            </a:r>
            <a:r>
              <a:rPr lang="en-NZ" sz="3200" dirty="0" smtClean="0"/>
              <a:t>Subsidy </a:t>
            </a:r>
            <a:r>
              <a:rPr lang="en-NZ" sz="3200" dirty="0" smtClean="0"/>
              <a:t>$.75m</a:t>
            </a:r>
          </a:p>
          <a:p>
            <a:r>
              <a:rPr lang="en-US" sz="3200" dirty="0" smtClean="0"/>
              <a:t>BOPRC Grant $.75m</a:t>
            </a:r>
            <a:endParaRPr lang="en-US" sz="3200" dirty="0"/>
          </a:p>
          <a:p>
            <a:r>
              <a:rPr lang="en-US" sz="3200" dirty="0" smtClean="0"/>
              <a:t>Total fixed subsidy $8.0m</a:t>
            </a:r>
          </a:p>
          <a:p>
            <a:r>
              <a:rPr lang="en-US" sz="3200" dirty="0" smtClean="0"/>
              <a:t>Fixed Lump Sum Payments RLC</a:t>
            </a:r>
          </a:p>
          <a:p>
            <a:r>
              <a:rPr lang="en-US" sz="3200" dirty="0" smtClean="0"/>
              <a:t>RLC - No payment </a:t>
            </a:r>
            <a:r>
              <a:rPr lang="en-US" sz="3200" dirty="0" smtClean="0"/>
              <a:t>through </a:t>
            </a:r>
            <a:r>
              <a:rPr lang="en-US" sz="3200" dirty="0" smtClean="0"/>
              <a:t>rates</a:t>
            </a:r>
            <a:endParaRPr lang="en-NZ" sz="3200" dirty="0" smtClean="0"/>
          </a:p>
          <a:p>
            <a:endParaRPr lang="en-NZ" dirty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533400"/>
            <a:ext cx="8229600" cy="1143000"/>
          </a:xfrm>
        </p:spPr>
        <p:txBody>
          <a:bodyPr/>
          <a:lstStyle/>
          <a:p>
            <a:r>
              <a:rPr lang="en-NZ" dirty="0" smtClean="0"/>
              <a:t>	Lake </a:t>
            </a:r>
            <a:r>
              <a:rPr lang="en-NZ" dirty="0"/>
              <a:t>Tarawera Sewerage</a:t>
            </a:r>
          </a:p>
        </p:txBody>
      </p:sp>
    </p:spTree>
    <p:extLst>
      <p:ext uri="{BB962C8B-B14F-4D97-AF65-F5344CB8AC3E}">
        <p14:creationId xmlns:p14="http://schemas.microsoft.com/office/powerpoint/2010/main" val="383317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1481328"/>
            <a:ext cx="8382000" cy="4525963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NZ" sz="3200" b="1" dirty="0"/>
              <a:t>Consideration </a:t>
            </a:r>
            <a:r>
              <a:rPr lang="en-NZ" sz="3200" b="1" dirty="0" smtClean="0"/>
              <a:t>Of </a:t>
            </a:r>
            <a:r>
              <a:rPr lang="en-NZ" sz="3200" b="1" dirty="0" smtClean="0"/>
              <a:t>Onsite </a:t>
            </a:r>
            <a:r>
              <a:rPr lang="en-NZ" sz="3200" b="1" dirty="0" smtClean="0"/>
              <a:t>Options – LPGP</a:t>
            </a:r>
          </a:p>
          <a:p>
            <a:r>
              <a:rPr lang="en-NZ" dirty="0" smtClean="0"/>
              <a:t>Not so </a:t>
            </a:r>
            <a:r>
              <a:rPr lang="en-NZ" dirty="0" smtClean="0"/>
              <a:t>culturally </a:t>
            </a:r>
            <a:r>
              <a:rPr lang="en-NZ" dirty="0" smtClean="0"/>
              <a:t>acceptable</a:t>
            </a:r>
          </a:p>
          <a:p>
            <a:r>
              <a:rPr lang="en-NZ" dirty="0" smtClean="0"/>
              <a:t>Smaller footprint</a:t>
            </a:r>
          </a:p>
          <a:p>
            <a:r>
              <a:rPr lang="en-NZ" dirty="0" smtClean="0"/>
              <a:t>Cheaper cost</a:t>
            </a:r>
          </a:p>
          <a:p>
            <a:r>
              <a:rPr lang="en-NZ" dirty="0" smtClean="0"/>
              <a:t>Better ground security – less disturbance</a:t>
            </a:r>
          </a:p>
          <a:p>
            <a:r>
              <a:rPr lang="en-NZ" dirty="0" smtClean="0"/>
              <a:t>Already in use at Okareka</a:t>
            </a:r>
          </a:p>
          <a:p>
            <a:r>
              <a:rPr lang="en-NZ" dirty="0" smtClean="0"/>
              <a:t>Easier access machinery </a:t>
            </a:r>
          </a:p>
          <a:p>
            <a:r>
              <a:rPr lang="en-NZ" dirty="0" smtClean="0"/>
              <a:t>Only </a:t>
            </a:r>
            <a:r>
              <a:rPr lang="en-NZ" dirty="0" smtClean="0"/>
              <a:t>1000 litres</a:t>
            </a:r>
            <a:endParaRPr lang="en-NZ" dirty="0" smtClean="0"/>
          </a:p>
          <a:p>
            <a:r>
              <a:rPr lang="en-NZ" dirty="0" smtClean="0"/>
              <a:t>Community acceptable </a:t>
            </a:r>
          </a:p>
          <a:p>
            <a:endParaRPr lang="en-NZ" dirty="0" smtClean="0"/>
          </a:p>
          <a:p>
            <a:pPr marL="109728" indent="0">
              <a:buNone/>
            </a:pPr>
            <a:endParaRPr lang="en-NZ" dirty="0" smtClean="0"/>
          </a:p>
          <a:p>
            <a:pPr marL="109728" indent="0">
              <a:buNone/>
            </a:pPr>
            <a:endParaRPr lang="en-NZ" dirty="0" smtClean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	Lake </a:t>
            </a:r>
            <a:r>
              <a:rPr lang="en-NZ" dirty="0"/>
              <a:t>Tarawera Sewerage</a:t>
            </a:r>
          </a:p>
        </p:txBody>
      </p:sp>
      <p:pic>
        <p:nvPicPr>
          <p:cNvPr id="2052" name="Picture 4" descr="C:\Users\Glenn\AppData\Local\Microsoft\Windows\INetCache\IE\NLXKH3PP\200609576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38600"/>
            <a:ext cx="3657600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3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09728" indent="0">
              <a:buNone/>
            </a:pPr>
            <a:r>
              <a:rPr lang="en-NZ" b="1" dirty="0"/>
              <a:t>Consideration of Pipeline Route – </a:t>
            </a:r>
            <a:r>
              <a:rPr lang="en-NZ" b="1" dirty="0" smtClean="0"/>
              <a:t>Tarawera Rd</a:t>
            </a:r>
          </a:p>
          <a:p>
            <a:r>
              <a:rPr lang="en-NZ" dirty="0" smtClean="0"/>
              <a:t>Culturally acceptable - </a:t>
            </a:r>
            <a:r>
              <a:rPr lang="en-NZ" dirty="0" smtClean="0"/>
              <a:t>road </a:t>
            </a:r>
            <a:r>
              <a:rPr lang="en-NZ" dirty="0" smtClean="0"/>
              <a:t>already there</a:t>
            </a:r>
          </a:p>
          <a:p>
            <a:r>
              <a:rPr lang="en-NZ" dirty="0" smtClean="0"/>
              <a:t>Owned by Council </a:t>
            </a:r>
          </a:p>
          <a:p>
            <a:r>
              <a:rPr lang="en-NZ" dirty="0" smtClean="0"/>
              <a:t>Known alignment</a:t>
            </a:r>
          </a:p>
          <a:p>
            <a:r>
              <a:rPr lang="en-NZ" dirty="0" smtClean="0"/>
              <a:t>Easier to work for machinery</a:t>
            </a:r>
          </a:p>
          <a:p>
            <a:r>
              <a:rPr lang="en-NZ" dirty="0" smtClean="0"/>
              <a:t>Better </a:t>
            </a:r>
            <a:r>
              <a:rPr lang="en-NZ" dirty="0" smtClean="0"/>
              <a:t>long-term </a:t>
            </a:r>
            <a:r>
              <a:rPr lang="en-NZ" dirty="0" smtClean="0"/>
              <a:t>security</a:t>
            </a:r>
          </a:p>
          <a:p>
            <a:r>
              <a:rPr lang="en-NZ" dirty="0" smtClean="0"/>
              <a:t>No cost of access or land agreements</a:t>
            </a:r>
            <a:endParaRPr lang="en-NZ" dirty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	Lake </a:t>
            </a:r>
            <a:r>
              <a:rPr lang="en-NZ" dirty="0"/>
              <a:t>Tarawera Sewerage</a:t>
            </a:r>
          </a:p>
        </p:txBody>
      </p:sp>
      <p:pic>
        <p:nvPicPr>
          <p:cNvPr id="3074" name="Picture 2" descr="C:\Users\Glenn\AppData\Local\Microsoft\Windows\INetCache\IE\0ZBY0JS1\the-road-ahead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953000"/>
            <a:ext cx="4114800" cy="1617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770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The TSSC has completed its task and makes the final recommendation to be taken to Iwi and Ratepayers Meeting 20th October</a:t>
            </a:r>
          </a:p>
          <a:p>
            <a:r>
              <a:rPr lang="en-NZ" dirty="0" smtClean="0"/>
              <a:t>A Project Steering Committee has been established to monitor the project and liaise with the Community. Committee to comprise of two Ratepayers Reps, one Iwi Rep and </a:t>
            </a:r>
            <a:r>
              <a:rPr lang="en-NZ" dirty="0" smtClean="0"/>
              <a:t>one </a:t>
            </a:r>
            <a:r>
              <a:rPr lang="en-NZ" dirty="0" smtClean="0"/>
              <a:t>Maori Land Owner Rep with an Independent Chair</a:t>
            </a:r>
          </a:p>
          <a:p>
            <a:r>
              <a:rPr lang="en-NZ" dirty="0" smtClean="0"/>
              <a:t>A Cultural Committee has been established to assist the Council with the CIA issues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	Lake </a:t>
            </a:r>
            <a:r>
              <a:rPr lang="en-NZ" dirty="0"/>
              <a:t>Tarawera Sewerage</a:t>
            </a:r>
          </a:p>
        </p:txBody>
      </p:sp>
    </p:spTree>
    <p:extLst>
      <p:ext uri="{BB962C8B-B14F-4D97-AF65-F5344CB8AC3E}">
        <p14:creationId xmlns:p14="http://schemas.microsoft.com/office/powerpoint/2010/main" val="3324834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	Lake </a:t>
            </a:r>
            <a:r>
              <a:rPr lang="en-NZ" dirty="0"/>
              <a:t>Tarawera Sewerage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en-NZ" dirty="0" smtClean="0"/>
              <a:t>The TSSC is recommending to both Tarawera Ratepayers, to Iwi and Maori land owners</a:t>
            </a:r>
          </a:p>
          <a:p>
            <a:pPr marL="109728" indent="0">
              <a:buNone/>
            </a:pPr>
            <a:endParaRPr lang="en-NZ" dirty="0" smtClean="0"/>
          </a:p>
          <a:p>
            <a:pPr marL="109728" indent="0">
              <a:buNone/>
            </a:pPr>
            <a:r>
              <a:rPr lang="en-NZ" b="1" dirty="0" smtClean="0"/>
              <a:t>Resolution From Ratepayers and Residence</a:t>
            </a:r>
          </a:p>
          <a:p>
            <a:pPr marL="109728" indent="0">
              <a:buNone/>
            </a:pPr>
            <a:r>
              <a:rPr lang="en-NZ" b="1" dirty="0" smtClean="0"/>
              <a:t>To Council</a:t>
            </a:r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r>
              <a:rPr lang="en-NZ" sz="3200" b="1" dirty="0" smtClean="0"/>
              <a:t>That the Tarawera Wastewater system consist of onsite LPGP systems for each property  and that the system trunk main connect to the Lake Okareka system via Tarawera Rd  </a:t>
            </a:r>
          </a:p>
          <a:p>
            <a:pPr marL="109728" indent="0">
              <a:buNone/>
            </a:pPr>
            <a:endParaRPr lang="en-NZ" dirty="0"/>
          </a:p>
          <a:p>
            <a:pPr marL="109728" indent="0">
              <a:buNone/>
            </a:pPr>
            <a:r>
              <a:rPr lang="en-NZ" dirty="0" smtClean="0"/>
              <a:t> 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44957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Update from last meeting Oct 2018</a:t>
            </a:r>
          </a:p>
          <a:p>
            <a:endParaRPr lang="en-NZ" dirty="0"/>
          </a:p>
          <a:p>
            <a:r>
              <a:rPr lang="en-NZ" dirty="0" smtClean="0"/>
              <a:t>Progressing with the CIA expected end May</a:t>
            </a:r>
          </a:p>
          <a:p>
            <a:endParaRPr lang="en-NZ" dirty="0"/>
          </a:p>
          <a:p>
            <a:r>
              <a:rPr lang="en-NZ" dirty="0" smtClean="0"/>
              <a:t>Set up Council Project Committee</a:t>
            </a:r>
          </a:p>
          <a:p>
            <a:endParaRPr lang="en-NZ" dirty="0"/>
          </a:p>
          <a:p>
            <a:r>
              <a:rPr lang="en-NZ" dirty="0" smtClean="0"/>
              <a:t>Now in the RLC Annual and </a:t>
            </a:r>
            <a:r>
              <a:rPr lang="en-NZ" dirty="0" smtClean="0"/>
              <a:t>Long-term </a:t>
            </a:r>
            <a:r>
              <a:rPr lang="en-NZ" dirty="0" smtClean="0"/>
              <a:t>Plans</a:t>
            </a:r>
          </a:p>
          <a:p>
            <a:endParaRPr lang="en-NZ" dirty="0"/>
          </a:p>
          <a:p>
            <a:r>
              <a:rPr lang="en-NZ" dirty="0" smtClean="0"/>
              <a:t>Staff assigned to make the project happen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Lake Tarawera Sewerage</a:t>
            </a:r>
          </a:p>
        </p:txBody>
      </p:sp>
    </p:spTree>
    <p:extLst>
      <p:ext uri="{BB962C8B-B14F-4D97-AF65-F5344CB8AC3E}">
        <p14:creationId xmlns:p14="http://schemas.microsoft.com/office/powerpoint/2010/main" val="371836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NZ" dirty="0" smtClean="0"/>
              <a:t>Meetings of the Project Steering Committee held</a:t>
            </a:r>
          </a:p>
          <a:p>
            <a:endParaRPr lang="en-NZ" dirty="0"/>
          </a:p>
          <a:p>
            <a:r>
              <a:rPr lang="en-NZ" dirty="0" smtClean="0"/>
              <a:t>Project Plan and </a:t>
            </a:r>
            <a:r>
              <a:rPr lang="en-NZ" dirty="0" smtClean="0"/>
              <a:t>timeline </a:t>
            </a:r>
            <a:r>
              <a:rPr lang="en-NZ" dirty="0" smtClean="0"/>
              <a:t>been drawn up</a:t>
            </a:r>
          </a:p>
          <a:p>
            <a:endParaRPr lang="en-NZ" dirty="0"/>
          </a:p>
          <a:p>
            <a:r>
              <a:rPr lang="en-NZ" dirty="0" smtClean="0"/>
              <a:t>Timing as per the </a:t>
            </a:r>
            <a:r>
              <a:rPr lang="en-NZ" dirty="0" smtClean="0"/>
              <a:t>Government </a:t>
            </a:r>
            <a:r>
              <a:rPr lang="en-NZ" dirty="0" smtClean="0"/>
              <a:t>Fresh Water </a:t>
            </a:r>
            <a:r>
              <a:rPr lang="en-NZ" dirty="0" smtClean="0"/>
              <a:t>Fund </a:t>
            </a:r>
            <a:r>
              <a:rPr lang="en-NZ" dirty="0" smtClean="0"/>
              <a:t>allocation</a:t>
            </a:r>
          </a:p>
          <a:p>
            <a:endParaRPr lang="en-NZ" dirty="0"/>
          </a:p>
          <a:p>
            <a:r>
              <a:rPr lang="en-NZ" dirty="0" smtClean="0"/>
              <a:t>Due to start planning at the end of the year</a:t>
            </a:r>
          </a:p>
          <a:p>
            <a:endParaRPr lang="en-NZ" dirty="0"/>
          </a:p>
          <a:p>
            <a:r>
              <a:rPr lang="en-NZ" dirty="0" smtClean="0"/>
              <a:t>Construction to start in </a:t>
            </a:r>
            <a:r>
              <a:rPr lang="en-NZ" dirty="0" smtClean="0"/>
              <a:t>2021- Finish </a:t>
            </a:r>
            <a:r>
              <a:rPr lang="en-NZ" dirty="0" smtClean="0"/>
              <a:t>2023</a:t>
            </a:r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Lake Tarawera Sewerage</a:t>
            </a:r>
          </a:p>
        </p:txBody>
      </p:sp>
    </p:spTree>
    <p:extLst>
      <p:ext uri="{BB962C8B-B14F-4D97-AF65-F5344CB8AC3E}">
        <p14:creationId xmlns:p14="http://schemas.microsoft.com/office/powerpoint/2010/main" val="459924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NZ" dirty="0" smtClean="0"/>
              <a:t>Meeting Held with </a:t>
            </a:r>
            <a:r>
              <a:rPr lang="en-NZ" dirty="0" smtClean="0"/>
              <a:t>Mayor, </a:t>
            </a:r>
            <a:r>
              <a:rPr lang="en-NZ" dirty="0" smtClean="0"/>
              <a:t>Deputy Mayor and the Council’s CEO</a:t>
            </a:r>
          </a:p>
          <a:p>
            <a:endParaRPr lang="en-NZ" dirty="0"/>
          </a:p>
          <a:p>
            <a:pPr marL="109728" indent="0">
              <a:buNone/>
            </a:pPr>
            <a:r>
              <a:rPr lang="en-NZ" dirty="0" smtClean="0"/>
              <a:t>Assurance </a:t>
            </a:r>
            <a:r>
              <a:rPr lang="en-NZ" dirty="0" smtClean="0"/>
              <a:t>sought that:</a:t>
            </a:r>
            <a:endParaRPr lang="en-NZ" dirty="0" smtClean="0"/>
          </a:p>
          <a:p>
            <a:r>
              <a:rPr lang="en-NZ" dirty="0" smtClean="0"/>
              <a:t>The scheme will proceed</a:t>
            </a:r>
          </a:p>
          <a:p>
            <a:r>
              <a:rPr lang="en-NZ" dirty="0" smtClean="0"/>
              <a:t>It is a RLC project and is </a:t>
            </a:r>
            <a:r>
              <a:rPr lang="en-NZ" dirty="0" smtClean="0"/>
              <a:t>planned </a:t>
            </a:r>
            <a:r>
              <a:rPr lang="en-NZ" dirty="0" smtClean="0"/>
              <a:t>for</a:t>
            </a:r>
          </a:p>
          <a:p>
            <a:r>
              <a:rPr lang="en-NZ" dirty="0" smtClean="0"/>
              <a:t>That a </a:t>
            </a:r>
            <a:r>
              <a:rPr lang="en-NZ" dirty="0" smtClean="0"/>
              <a:t>timeline </a:t>
            </a:r>
            <a:r>
              <a:rPr lang="en-NZ" dirty="0" smtClean="0"/>
              <a:t>be </a:t>
            </a:r>
            <a:r>
              <a:rPr lang="en-NZ" dirty="0" smtClean="0"/>
              <a:t>established</a:t>
            </a:r>
            <a:endParaRPr lang="en-NZ" dirty="0" smtClean="0"/>
          </a:p>
          <a:p>
            <a:r>
              <a:rPr lang="en-NZ" dirty="0" smtClean="0"/>
              <a:t>That the cheaper option be selected</a:t>
            </a:r>
          </a:p>
          <a:p>
            <a:r>
              <a:rPr lang="en-NZ" dirty="0" smtClean="0"/>
              <a:t>No local treatment plant</a:t>
            </a:r>
          </a:p>
          <a:p>
            <a:r>
              <a:rPr lang="en-NZ" dirty="0" smtClean="0"/>
              <a:t>Individual payment option set up by Council</a:t>
            </a:r>
          </a:p>
          <a:p>
            <a:pPr marL="109728" indent="0">
              <a:buNone/>
            </a:pPr>
            <a:r>
              <a:rPr lang="en-NZ" dirty="0" smtClean="0"/>
              <a:t>  </a:t>
            </a:r>
            <a:r>
              <a:rPr lang="en-NZ" dirty="0" smtClean="0"/>
              <a:t>for </a:t>
            </a:r>
            <a:r>
              <a:rPr lang="en-NZ" dirty="0" smtClean="0"/>
              <a:t>hardship</a:t>
            </a:r>
            <a:endParaRPr lang="en-NZ" dirty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/>
              <a:t>Lake Tarawera Sewerage</a:t>
            </a:r>
          </a:p>
        </p:txBody>
      </p:sp>
    </p:spTree>
    <p:extLst>
      <p:ext uri="{BB962C8B-B14F-4D97-AF65-F5344CB8AC3E}">
        <p14:creationId xmlns:p14="http://schemas.microsoft.com/office/powerpoint/2010/main" val="262261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19472"/>
          </a:xfrm>
        </p:spPr>
        <p:txBody>
          <a:bodyPr>
            <a:normAutofit/>
          </a:bodyPr>
          <a:lstStyle/>
          <a:p>
            <a:r>
              <a:rPr lang="en-NZ" sz="3600" dirty="0" smtClean="0"/>
              <a:t>Agenda for today</a:t>
            </a:r>
          </a:p>
          <a:p>
            <a:r>
              <a:rPr lang="en-NZ" sz="3200" dirty="0" smtClean="0"/>
              <a:t>Brief </a:t>
            </a:r>
            <a:r>
              <a:rPr lang="en-NZ" sz="3200" dirty="0"/>
              <a:t>overview </a:t>
            </a:r>
            <a:r>
              <a:rPr lang="en-NZ" sz="3200" dirty="0" smtClean="0"/>
              <a:t>of why </a:t>
            </a:r>
            <a:r>
              <a:rPr lang="en-NZ" sz="3200" dirty="0"/>
              <a:t>Lake Tarawera needs a wastewater system. </a:t>
            </a:r>
            <a:r>
              <a:rPr lang="en-NZ" sz="3200" dirty="0" smtClean="0"/>
              <a:t>When </a:t>
            </a:r>
            <a:r>
              <a:rPr lang="en-NZ" sz="3200" dirty="0"/>
              <a:t>to expect action on the ground and how much will it cost.</a:t>
            </a:r>
          </a:p>
          <a:p>
            <a:r>
              <a:rPr lang="en-NZ" sz="3200" dirty="0" smtClean="0"/>
              <a:t>Update </a:t>
            </a:r>
            <a:r>
              <a:rPr lang="en-NZ" sz="3200" dirty="0"/>
              <a:t>on what has been happening since we last got together</a:t>
            </a:r>
            <a:r>
              <a:rPr lang="en-NZ" sz="3200" dirty="0" smtClean="0"/>
              <a:t>. </a:t>
            </a:r>
            <a:r>
              <a:rPr lang="en-NZ" sz="3200" dirty="0"/>
              <a:t> </a:t>
            </a:r>
          </a:p>
          <a:p>
            <a:r>
              <a:rPr lang="en-NZ" sz="3200" dirty="0" smtClean="0"/>
              <a:t>Update of a meeting we had with RLC</a:t>
            </a:r>
          </a:p>
          <a:p>
            <a:r>
              <a:rPr lang="en-NZ" sz="3200" dirty="0" smtClean="0"/>
              <a:t>Tell </a:t>
            </a:r>
            <a:r>
              <a:rPr lang="en-NZ" sz="3200" dirty="0"/>
              <a:t>us your rumours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/>
              <a:t>Lake Tarawera Sewerage Update</a:t>
            </a:r>
          </a:p>
        </p:txBody>
      </p:sp>
    </p:spTree>
    <p:extLst>
      <p:ext uri="{BB962C8B-B14F-4D97-AF65-F5344CB8AC3E}">
        <p14:creationId xmlns:p14="http://schemas.microsoft.com/office/powerpoint/2010/main" val="384733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330891"/>
          </a:xfrm>
        </p:spPr>
        <p:txBody>
          <a:bodyPr>
            <a:normAutofit/>
          </a:bodyPr>
          <a:lstStyle/>
          <a:p>
            <a:endParaRPr lang="en-NZ" sz="4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NZ" dirty="0"/>
              <a:t>Lake Tarawera Sewerage</a:t>
            </a:r>
          </a:p>
        </p:txBody>
      </p:sp>
      <p:pic>
        <p:nvPicPr>
          <p:cNvPr id="2050" name="Picture 2" descr="C:\Users\Glenn\AppData\Local\Microsoft\Windows\INetCache\IE\3VE741FY\Rumors_(Neil_Simon_play_-_poster)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0217" y="1600200"/>
            <a:ext cx="3794125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Glenn\AppData\Local\Microsoft\Windows\INetCache\IE\89SW0DHB\questions_logo_by_garbo_x-d4n83tb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00200"/>
            <a:ext cx="5692775" cy="520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9648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148072"/>
          </a:xfrm>
        </p:spPr>
        <p:txBody>
          <a:bodyPr>
            <a:normAutofit lnSpcReduction="10000"/>
          </a:bodyPr>
          <a:lstStyle/>
          <a:p>
            <a:r>
              <a:rPr lang="en-US" sz="3000" dirty="0" smtClean="0"/>
              <a:t>Community Committee convened in 2015 Tarawera Sewerage Steering Committee TSSC</a:t>
            </a:r>
          </a:p>
          <a:p>
            <a:r>
              <a:rPr lang="en-US" sz="3000" dirty="0" smtClean="0"/>
              <a:t>Identified Issues – Water Quality, Public </a:t>
            </a:r>
            <a:r>
              <a:rPr lang="en-US" sz="3000" dirty="0" smtClean="0"/>
              <a:t>Health </a:t>
            </a:r>
            <a:r>
              <a:rPr lang="en-US" sz="3000" dirty="0" smtClean="0"/>
              <a:t>and the requirement for OSET</a:t>
            </a:r>
          </a:p>
          <a:p>
            <a:r>
              <a:rPr lang="en-US" sz="3000" dirty="0" smtClean="0"/>
              <a:t>Reticulate back to Lake Okareka then to Rotorua or Local Treatment Plant</a:t>
            </a:r>
          </a:p>
          <a:p>
            <a:r>
              <a:rPr lang="en-US" sz="3000" dirty="0" smtClean="0"/>
              <a:t>Undertake CIA Cultural Impact Assessment</a:t>
            </a:r>
          </a:p>
          <a:p>
            <a:pPr marL="109728" indent="0">
              <a:buNone/>
            </a:pP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 smtClean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Lake </a:t>
            </a:r>
            <a:r>
              <a:rPr lang="en-NZ" dirty="0"/>
              <a:t>Tarawera </a:t>
            </a:r>
            <a:r>
              <a:rPr lang="en-NZ" dirty="0" smtClean="0"/>
              <a:t>Sewerage Update</a:t>
            </a:r>
            <a:endParaRPr lang="en-NZ" dirty="0"/>
          </a:p>
        </p:txBody>
      </p:sp>
      <p:pic>
        <p:nvPicPr>
          <p:cNvPr id="3074" name="Picture 2" descr="C:\Users\Glenn\AppData\Local\Microsoft\Windows\INetCache\IE\NLXKH3PP\9551-3d-bar-graph-meeting-pv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861778"/>
            <a:ext cx="2919984" cy="199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48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00472"/>
          </a:xfrm>
        </p:spPr>
        <p:txBody>
          <a:bodyPr/>
          <a:lstStyle/>
          <a:p>
            <a:r>
              <a:rPr lang="en-NZ" sz="2400" b="1" dirty="0"/>
              <a:t>Existing Systems</a:t>
            </a:r>
          </a:p>
          <a:p>
            <a:pPr lvl="1"/>
            <a:r>
              <a:rPr lang="en-NZ" sz="2400" dirty="0"/>
              <a:t>391 OSET systems, 11 Resource </a:t>
            </a:r>
            <a:r>
              <a:rPr lang="en-NZ" sz="2400" dirty="0" smtClean="0"/>
              <a:t>Consents</a:t>
            </a:r>
            <a:endParaRPr lang="en-NZ" sz="2400" dirty="0"/>
          </a:p>
          <a:p>
            <a:pPr lvl="1"/>
            <a:r>
              <a:rPr lang="en-NZ" sz="2400" dirty="0"/>
              <a:t>9 AWTS systems, 382 </a:t>
            </a:r>
            <a:r>
              <a:rPr lang="en-NZ" sz="2400" dirty="0" smtClean="0"/>
              <a:t>septic </a:t>
            </a:r>
            <a:r>
              <a:rPr lang="en-NZ" sz="2400" dirty="0"/>
              <a:t>t</a:t>
            </a:r>
            <a:r>
              <a:rPr lang="en-NZ" sz="2400" dirty="0" smtClean="0"/>
              <a:t>anks </a:t>
            </a:r>
            <a:r>
              <a:rPr lang="en-NZ" sz="2400" dirty="0"/>
              <a:t>(97</a:t>
            </a:r>
            <a:r>
              <a:rPr lang="en-NZ" sz="2400" dirty="0" smtClean="0"/>
              <a:t>%)</a:t>
            </a:r>
            <a:endParaRPr lang="en-NZ" sz="2400" dirty="0"/>
          </a:p>
          <a:p>
            <a:pPr lvl="1"/>
            <a:r>
              <a:rPr lang="en-NZ" sz="2400" dirty="0"/>
              <a:t>177 </a:t>
            </a:r>
            <a:r>
              <a:rPr lang="en-NZ" sz="2400" dirty="0" smtClean="0"/>
              <a:t>soak </a:t>
            </a:r>
            <a:r>
              <a:rPr lang="en-NZ" sz="2400" dirty="0"/>
              <a:t>h</a:t>
            </a:r>
            <a:r>
              <a:rPr lang="en-NZ" sz="2400" dirty="0" smtClean="0"/>
              <a:t>ole </a:t>
            </a:r>
            <a:r>
              <a:rPr lang="en-NZ" sz="2400" dirty="0"/>
              <a:t>systems (45%), 75 </a:t>
            </a:r>
            <a:r>
              <a:rPr lang="en-NZ" sz="2400" dirty="0" smtClean="0"/>
              <a:t>trench </a:t>
            </a:r>
            <a:r>
              <a:rPr lang="en-NZ" sz="2400" dirty="0"/>
              <a:t>systems (19</a:t>
            </a:r>
            <a:r>
              <a:rPr lang="en-NZ" sz="2400" dirty="0" smtClean="0"/>
              <a:t>%)</a:t>
            </a:r>
            <a:endParaRPr lang="en-NZ" sz="2400" dirty="0"/>
          </a:p>
          <a:p>
            <a:pPr lvl="1"/>
            <a:r>
              <a:rPr lang="en-NZ" sz="2400" dirty="0"/>
              <a:t>Where septic tank size known, 276 were less than the recommended minimum size of 3,000 litres (80</a:t>
            </a:r>
            <a:r>
              <a:rPr lang="en-NZ" sz="2400" dirty="0" smtClean="0"/>
              <a:t>%)</a:t>
            </a:r>
            <a:endParaRPr lang="en-NZ" sz="2400" dirty="0"/>
          </a:p>
          <a:p>
            <a:r>
              <a:rPr lang="en-NZ" sz="2400" b="1" dirty="0"/>
              <a:t>Soil Type – </a:t>
            </a:r>
            <a:r>
              <a:rPr lang="en-NZ" sz="2400" dirty="0"/>
              <a:t>Rotomahana </a:t>
            </a:r>
            <a:r>
              <a:rPr lang="en-NZ" sz="2400" dirty="0" smtClean="0"/>
              <a:t>mud </a:t>
            </a:r>
          </a:p>
          <a:p>
            <a:r>
              <a:rPr lang="en-NZ" sz="2400" b="1" dirty="0" smtClean="0"/>
              <a:t>Property </a:t>
            </a:r>
            <a:r>
              <a:rPr lang="en-NZ" sz="2400" b="1" dirty="0"/>
              <a:t>Size – </a:t>
            </a:r>
            <a:r>
              <a:rPr lang="en-NZ" sz="2400" dirty="0"/>
              <a:t>urban scale, 70% less than </a:t>
            </a:r>
            <a:r>
              <a:rPr lang="en-NZ" sz="2400" dirty="0" smtClean="0"/>
              <a:t>1500m</a:t>
            </a:r>
            <a:r>
              <a:rPr lang="en-NZ" sz="2400" baseline="30000" dirty="0" smtClean="0"/>
              <a:t>2</a:t>
            </a:r>
            <a:endParaRPr lang="en-NZ" sz="2400" dirty="0"/>
          </a:p>
          <a:p>
            <a:endParaRPr lang="en-NZ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	Lake </a:t>
            </a:r>
            <a:r>
              <a:rPr lang="en-NZ" dirty="0"/>
              <a:t>Tarawera Sewerage</a:t>
            </a:r>
          </a:p>
        </p:txBody>
      </p:sp>
    </p:spTree>
    <p:extLst>
      <p:ext uri="{BB962C8B-B14F-4D97-AF65-F5344CB8AC3E}">
        <p14:creationId xmlns:p14="http://schemas.microsoft.com/office/powerpoint/2010/main" val="36861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69925" y="1849436"/>
            <a:ext cx="8229600" cy="5105400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en-NZ" sz="2800" dirty="0"/>
              <a:t>A range of environmental constraints have been identified by </a:t>
            </a:r>
            <a:r>
              <a:rPr lang="en-NZ" sz="2800" dirty="0" smtClean="0"/>
              <a:t>BOPRC </a:t>
            </a:r>
            <a:r>
              <a:rPr lang="en-NZ" sz="2800" dirty="0"/>
              <a:t>which limit effective and sustainable </a:t>
            </a:r>
            <a:r>
              <a:rPr lang="en-NZ" sz="2800" dirty="0" smtClean="0"/>
              <a:t>onsite </a:t>
            </a:r>
            <a:r>
              <a:rPr lang="en-NZ" sz="2800" dirty="0"/>
              <a:t>wastewater  management at Tarawera:</a:t>
            </a:r>
          </a:p>
          <a:p>
            <a:pPr lvl="1">
              <a:buFont typeface="Wingdings" panose="05000000000000000000" pitchFamily="2" charset="2"/>
              <a:buChar char="§"/>
            </a:pPr>
            <a:r>
              <a:rPr lang="en-NZ" sz="2800" dirty="0"/>
              <a:t>Existing </a:t>
            </a:r>
            <a:r>
              <a:rPr lang="en-NZ" sz="2800" dirty="0" smtClean="0"/>
              <a:t>systems</a:t>
            </a:r>
            <a:endParaRPr lang="en-NZ" sz="2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NZ" sz="2800" dirty="0"/>
              <a:t>Soil </a:t>
            </a:r>
            <a:r>
              <a:rPr lang="en-NZ" sz="2800" dirty="0" smtClean="0"/>
              <a:t>type</a:t>
            </a:r>
            <a:endParaRPr lang="en-NZ" sz="2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NZ" sz="2800" dirty="0"/>
              <a:t>Property </a:t>
            </a:r>
            <a:r>
              <a:rPr lang="en-NZ" sz="2800" dirty="0" smtClean="0"/>
              <a:t>size</a:t>
            </a:r>
            <a:endParaRPr lang="en-NZ" sz="2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NZ" sz="2800" dirty="0"/>
              <a:t>Proximity to </a:t>
            </a:r>
            <a:r>
              <a:rPr lang="en-NZ" sz="2800" dirty="0" smtClean="0"/>
              <a:t>groundwater</a:t>
            </a:r>
            <a:endParaRPr lang="en-NZ" sz="2800" dirty="0"/>
          </a:p>
          <a:p>
            <a:pPr lvl="1">
              <a:buFont typeface="Wingdings" panose="05000000000000000000" pitchFamily="2" charset="2"/>
              <a:buChar char="§"/>
            </a:pPr>
            <a:r>
              <a:rPr lang="en-NZ" sz="2800" dirty="0"/>
              <a:t>Land </a:t>
            </a:r>
            <a:r>
              <a:rPr lang="en-NZ" sz="2800" dirty="0" smtClean="0"/>
              <a:t>slope</a:t>
            </a:r>
            <a:endParaRPr lang="en-NZ" sz="2800" dirty="0"/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295400"/>
          </a:xfrm>
        </p:spPr>
        <p:txBody>
          <a:bodyPr/>
          <a:lstStyle/>
          <a:p>
            <a:r>
              <a:rPr lang="en-NZ" dirty="0" smtClean="0"/>
              <a:t>	Lake </a:t>
            </a:r>
            <a:r>
              <a:rPr lang="en-NZ" dirty="0"/>
              <a:t>Tarawera Sewerage</a:t>
            </a:r>
          </a:p>
        </p:txBody>
      </p:sp>
      <p:pic>
        <p:nvPicPr>
          <p:cNvPr id="1026" name="Picture 2" descr="C:\Users\Glenn\AppData\Local\Microsoft\Windows\INetCache\IE\3VE741FY\lossy-page1-220px-BURNED_CLEAR-CUT_AREA_OF_OLYMPIC_NATIONAL_TIMBERLAND_WASHINGTON._NEAR_OLYMPIC_NATIONAL_PARK_-_NARA_-_555088.tif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810000"/>
            <a:ext cx="3124200" cy="289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90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5376672"/>
          </a:xfrm>
        </p:spPr>
        <p:txBody>
          <a:bodyPr>
            <a:normAutofit/>
          </a:bodyPr>
          <a:lstStyle/>
          <a:p>
            <a:pPr marL="571500" indent="-457200">
              <a:buFont typeface="+mj-lt"/>
              <a:buAutoNum type="arabicPeriod"/>
            </a:pPr>
            <a:r>
              <a:rPr lang="en-NZ" sz="3200" dirty="0" smtClean="0"/>
              <a:t>Effective and sustainable </a:t>
            </a:r>
            <a:r>
              <a:rPr lang="en-NZ" sz="3200" dirty="0" smtClean="0"/>
              <a:t>onsite </a:t>
            </a:r>
            <a:r>
              <a:rPr lang="en-NZ" sz="3200" dirty="0" smtClean="0"/>
              <a:t>wastewater management severely constrained.</a:t>
            </a:r>
          </a:p>
          <a:p>
            <a:pPr marL="571500" indent="-457200">
              <a:buFont typeface="+mj-lt"/>
              <a:buAutoNum type="arabicPeriod"/>
            </a:pPr>
            <a:r>
              <a:rPr lang="en-NZ" sz="3200" dirty="0" smtClean="0"/>
              <a:t>Onsite </a:t>
            </a:r>
            <a:r>
              <a:rPr lang="en-NZ" sz="3200" dirty="0" smtClean="0"/>
              <a:t>disposal is contributing to the nutrient and pathogen loads. </a:t>
            </a:r>
          </a:p>
          <a:p>
            <a:pPr marL="571500" indent="-457200">
              <a:buFont typeface="+mj-lt"/>
              <a:buAutoNum type="arabicPeriod"/>
            </a:pPr>
            <a:r>
              <a:rPr lang="en-NZ" sz="3200" dirty="0" smtClean="0"/>
              <a:t>The majority of Tarawera properties (95%) do not meet current standards.</a:t>
            </a:r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	Lake </a:t>
            </a:r>
            <a:r>
              <a:rPr lang="en-NZ" dirty="0"/>
              <a:t>Tarawera Sewerage</a:t>
            </a:r>
          </a:p>
        </p:txBody>
      </p:sp>
    </p:spTree>
    <p:extLst>
      <p:ext uri="{BB962C8B-B14F-4D97-AF65-F5344CB8AC3E}">
        <p14:creationId xmlns:p14="http://schemas.microsoft.com/office/powerpoint/2010/main" val="24883909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Font typeface="+mj-lt"/>
              <a:buAutoNum type="arabicPeriod"/>
            </a:pPr>
            <a:r>
              <a:rPr lang="en-NZ" sz="3200" dirty="0" smtClean="0"/>
              <a:t>Onsite </a:t>
            </a:r>
            <a:r>
              <a:rPr lang="en-NZ" sz="3200" dirty="0"/>
              <a:t>systems are not likely a valid option for 43% of the community and a further 56% face significant upgrades.</a:t>
            </a:r>
          </a:p>
          <a:p>
            <a:pPr marL="571500" indent="-457200">
              <a:buFont typeface="+mj-lt"/>
              <a:buAutoNum type="arabicPeriod"/>
            </a:pPr>
            <a:r>
              <a:rPr lang="en-NZ" sz="3200" dirty="0"/>
              <a:t>Given the evidence of the impacts of OSET discharges and the upgrades required, it is considered important that the settlement is reticulated</a:t>
            </a:r>
            <a:r>
              <a:rPr lang="en-NZ" sz="3200" b="1" dirty="0"/>
              <a:t>.</a:t>
            </a:r>
          </a:p>
          <a:p>
            <a:endParaRPr lang="en-NZ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	Lake </a:t>
            </a:r>
            <a:r>
              <a:rPr lang="en-NZ" dirty="0"/>
              <a:t>Tarawera Sewerage</a:t>
            </a:r>
          </a:p>
        </p:txBody>
      </p:sp>
    </p:spTree>
    <p:extLst>
      <p:ext uri="{BB962C8B-B14F-4D97-AF65-F5344CB8AC3E}">
        <p14:creationId xmlns:p14="http://schemas.microsoft.com/office/powerpoint/2010/main" val="2880675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 bwMode="auto">
          <a:xfrm>
            <a:off x="381000" y="1143000"/>
            <a:ext cx="8610600" cy="5334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	Lake </a:t>
            </a:r>
            <a:r>
              <a:rPr lang="en-NZ" dirty="0"/>
              <a:t>Tarawera Sewerage</a:t>
            </a:r>
          </a:p>
        </p:txBody>
      </p:sp>
    </p:spTree>
    <p:extLst>
      <p:ext uri="{BB962C8B-B14F-4D97-AF65-F5344CB8AC3E}">
        <p14:creationId xmlns:p14="http://schemas.microsoft.com/office/powerpoint/2010/main" val="4067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1428691"/>
            <a:ext cx="8229600" cy="5124509"/>
          </a:xfrm>
        </p:spPr>
        <p:txBody>
          <a:bodyPr>
            <a:normAutofit/>
          </a:bodyPr>
          <a:lstStyle/>
          <a:p>
            <a:pPr marL="514350" indent="-514350">
              <a:buFont typeface="Wingdings" panose="05000000000000000000" pitchFamily="2" charset="2"/>
              <a:buChar char="Ø"/>
            </a:pPr>
            <a:r>
              <a:rPr lang="en-NZ" sz="2800" dirty="0"/>
              <a:t>Reticulate the community with LPGP and treat at a local treatment MBR </a:t>
            </a:r>
            <a:r>
              <a:rPr lang="en-NZ" sz="2800" dirty="0" smtClean="0"/>
              <a:t>plant</a:t>
            </a:r>
          </a:p>
          <a:p>
            <a:pPr marL="514350" indent="-514350">
              <a:buFont typeface="Wingdings" panose="05000000000000000000" pitchFamily="2" charset="2"/>
              <a:buChar char="Ø"/>
            </a:pPr>
            <a:endParaRPr lang="en-NZ" sz="2800" dirty="0"/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NZ" sz="2800" dirty="0"/>
              <a:t>Reticulate the community with STEPS and treat at a local treatment MBR </a:t>
            </a:r>
            <a:r>
              <a:rPr lang="en-NZ" sz="2800" dirty="0" smtClean="0"/>
              <a:t>plant</a:t>
            </a:r>
          </a:p>
          <a:p>
            <a:pPr marL="514350" indent="-514350">
              <a:buFont typeface="Wingdings" panose="05000000000000000000" pitchFamily="2" charset="2"/>
              <a:buChar char="Ø"/>
            </a:pPr>
            <a:endParaRPr lang="en-NZ" sz="2800" dirty="0" smtClean="0"/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NZ" sz="2800" dirty="0" smtClean="0"/>
              <a:t>Reticulate </a:t>
            </a:r>
            <a:r>
              <a:rPr lang="en-NZ" sz="2800" dirty="0"/>
              <a:t>the community with LPGP and treat connected to the Rotorua Plant via the Okareka connections (2</a:t>
            </a:r>
            <a:r>
              <a:rPr lang="en-NZ" sz="2800" dirty="0" smtClean="0"/>
              <a:t>)</a:t>
            </a:r>
            <a:endParaRPr lang="en-NZ" sz="2800" dirty="0"/>
          </a:p>
          <a:p>
            <a:pPr lvl="8">
              <a:buFont typeface="Wingdings" panose="05000000000000000000" pitchFamily="2" charset="2"/>
              <a:buChar char="Ø"/>
            </a:pPr>
            <a:endParaRPr lang="en-NZ" sz="2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Lake Tarawera Sewerage Options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165297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</TotalTime>
  <Words>722</Words>
  <Application>Microsoft Office PowerPoint</Application>
  <PresentationFormat>On-screen Show (4:3)</PresentationFormat>
  <Paragraphs>124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8" baseType="lpstr">
      <vt:lpstr>Calibri</vt:lpstr>
      <vt:lpstr>Lucida Sans Unicode</vt:lpstr>
      <vt:lpstr>Verdana</vt:lpstr>
      <vt:lpstr>Wingdings</vt:lpstr>
      <vt:lpstr>Wingdings 2</vt:lpstr>
      <vt:lpstr>Wingdings 3</vt:lpstr>
      <vt:lpstr>Concourse</vt:lpstr>
      <vt:lpstr>1_Concourse</vt:lpstr>
      <vt:lpstr> Lake Tarawera Needs Help!</vt:lpstr>
      <vt:lpstr>Lake Tarawera Sewerage Update</vt:lpstr>
      <vt:lpstr>Lake Tarawera Sewerage Update</vt:lpstr>
      <vt:lpstr> Lake Tarawera Sewerage</vt:lpstr>
      <vt:lpstr> Lake Tarawera Sewerage</vt:lpstr>
      <vt:lpstr> Lake Tarawera Sewerage</vt:lpstr>
      <vt:lpstr> Lake Tarawera Sewerage</vt:lpstr>
      <vt:lpstr> Lake Tarawera Sewerage</vt:lpstr>
      <vt:lpstr>Lake Tarawera Sewerage Options</vt:lpstr>
      <vt:lpstr>Lake Tarawera Sewerage Options</vt:lpstr>
      <vt:lpstr> Lake Tarawera Sewerage</vt:lpstr>
      <vt:lpstr> Lake Tarawera Sewerage</vt:lpstr>
      <vt:lpstr> Lake Tarawera Sewerage</vt:lpstr>
      <vt:lpstr> Lake Tarawera Sewerage</vt:lpstr>
      <vt:lpstr> Lake Tarawera Sewerage</vt:lpstr>
      <vt:lpstr> Lake Tarawera Sewerage</vt:lpstr>
      <vt:lpstr>Lake Tarawera Sewerage</vt:lpstr>
      <vt:lpstr>Lake Tarawera Sewerage</vt:lpstr>
      <vt:lpstr>Lake Tarawera Sewerage</vt:lpstr>
      <vt:lpstr>Lake Tarawera Sewerage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Glenn</dc:creator>
  <cp:lastModifiedBy>Fiona</cp:lastModifiedBy>
  <cp:revision>72</cp:revision>
  <dcterms:created xsi:type="dcterms:W3CDTF">2018-03-27T03:46:46Z</dcterms:created>
  <dcterms:modified xsi:type="dcterms:W3CDTF">2019-05-29T05:19:53Z</dcterms:modified>
</cp:coreProperties>
</file>